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7" r:id="rId2"/>
    <p:sldId id="258" r:id="rId3"/>
    <p:sldId id="320" r:id="rId4"/>
    <p:sldId id="321" r:id="rId5"/>
    <p:sldId id="259" r:id="rId6"/>
    <p:sldId id="323" r:id="rId7"/>
    <p:sldId id="324" r:id="rId8"/>
    <p:sldId id="260" r:id="rId9"/>
    <p:sldId id="261" r:id="rId10"/>
    <p:sldId id="281" r:id="rId11"/>
    <p:sldId id="262" r:id="rId12"/>
    <p:sldId id="325" r:id="rId13"/>
    <p:sldId id="264" r:id="rId14"/>
    <p:sldId id="265" r:id="rId15"/>
    <p:sldId id="344" r:id="rId16"/>
    <p:sldId id="266" r:id="rId17"/>
    <p:sldId id="267" r:id="rId18"/>
    <p:sldId id="268" r:id="rId19"/>
    <p:sldId id="326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299" r:id="rId41"/>
    <p:sldId id="279" r:id="rId42"/>
    <p:sldId id="337" r:id="rId43"/>
    <p:sldId id="338" r:id="rId44"/>
    <p:sldId id="339" r:id="rId45"/>
    <p:sldId id="340" r:id="rId46"/>
    <p:sldId id="341" r:id="rId47"/>
    <p:sldId id="342" r:id="rId48"/>
    <p:sldId id="343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321" autoAdjust="0"/>
  </p:normalViewPr>
  <p:slideViewPr>
    <p:cSldViewPr>
      <p:cViewPr varScale="1">
        <p:scale>
          <a:sx n="89" d="100"/>
          <a:sy n="89" d="100"/>
        </p:scale>
        <p:origin x="1188" y="5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75E882-3D79-4123-BC9E-15A74F662082}" type="datetimeFigureOut">
              <a:rPr lang="en-AU" smtClean="0"/>
              <a:t>30/10/2022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ECB2B-8859-4903-9E93-2E8B5696497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5535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Elbow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ECB2B-8859-4903-9E93-2E8B56964976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1191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ECB2B-8859-4903-9E93-2E8B56964976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0017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Image binarization is the </a:t>
            </a:r>
            <a:r>
              <a:rPr lang="en-AU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process of taking a grayscale image and converting it to black-and-white</a:t>
            </a:r>
            <a:r>
              <a:rPr lang="en-AU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essentially reducing the information contained within the image from 256 shades of </a:t>
            </a:r>
            <a:r>
              <a:rPr lang="en-AU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gray</a:t>
            </a:r>
            <a:r>
              <a:rPr lang="en-AU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to 2: black and white, a binary image.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6ECB2B-8859-4903-9E93-2E8B56964976}" type="slidenum">
              <a:rPr lang="en-AU" smtClean="0"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87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Clustering Methods in Machine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133600"/>
            <a:ext cx="8391525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Applications of cluster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just"/>
            <a:r>
              <a:rPr lang="en-GB" b="1" i="1" dirty="0"/>
              <a:t>Marketing</a:t>
            </a:r>
            <a:r>
              <a:rPr lang="en-GB" dirty="0"/>
              <a:t>: finding groups of customers with similar behaviour given a large database of customer data containing their properties and past buying records;</a:t>
            </a:r>
          </a:p>
          <a:p>
            <a:pPr algn="just"/>
            <a:r>
              <a:rPr lang="en-GB" b="1" i="1" dirty="0"/>
              <a:t>Biology</a:t>
            </a:r>
            <a:r>
              <a:rPr lang="en-GB" dirty="0"/>
              <a:t>: classification of plants and animals given their features;</a:t>
            </a:r>
          </a:p>
          <a:p>
            <a:pPr algn="just"/>
            <a:r>
              <a:rPr lang="en-GB" b="1" i="1" dirty="0"/>
              <a:t>Libraries</a:t>
            </a:r>
            <a:r>
              <a:rPr lang="en-GB" dirty="0"/>
              <a:t>: book ordering;</a:t>
            </a:r>
          </a:p>
          <a:p>
            <a:pPr algn="just"/>
            <a:r>
              <a:rPr lang="en-GB" b="1" i="1" dirty="0"/>
              <a:t>Insurance</a:t>
            </a:r>
            <a:r>
              <a:rPr lang="en-GB" dirty="0"/>
              <a:t>: identifying groups of motor insurance policy holders with a high average claim cost; identifying frauds;</a:t>
            </a:r>
          </a:p>
          <a:p>
            <a:pPr algn="just"/>
            <a:r>
              <a:rPr lang="en-GB" b="1" i="1" dirty="0"/>
              <a:t>City-planning</a:t>
            </a:r>
            <a:r>
              <a:rPr lang="en-GB" dirty="0"/>
              <a:t>: identifying groups of houses according to their house type, value and geographical location;</a:t>
            </a:r>
          </a:p>
          <a:p>
            <a:pPr algn="just"/>
            <a:r>
              <a:rPr lang="en-GB" b="1" i="1" dirty="0"/>
              <a:t>Earthquake studies</a:t>
            </a:r>
            <a:r>
              <a:rPr lang="en-GB" dirty="0"/>
              <a:t>: clustering observed earthquake </a:t>
            </a:r>
            <a:r>
              <a:rPr lang="en-GB" dirty="0" err="1"/>
              <a:t>epicenters</a:t>
            </a:r>
            <a:r>
              <a:rPr lang="en-GB" dirty="0"/>
              <a:t> to identify dangerous zones;</a:t>
            </a:r>
          </a:p>
          <a:p>
            <a:pPr algn="just"/>
            <a:r>
              <a:rPr lang="en-GB" b="1" i="1" dirty="0"/>
              <a:t>WWW</a:t>
            </a:r>
            <a:r>
              <a:rPr lang="en-GB" dirty="0"/>
              <a:t>: document classification; clustering weblog data to discover groups of similar access patterns.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Applications of cluster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650" y="1752600"/>
            <a:ext cx="864235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Descriptive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Explorative clustering </a:t>
            </a:r>
          </a:p>
          <a:p>
            <a:r>
              <a:rPr lang="en-GB" dirty="0"/>
              <a:t>Provide knowledge about the data </a:t>
            </a:r>
          </a:p>
          <a:p>
            <a:r>
              <a:rPr lang="en-GB" dirty="0"/>
              <a:t>Can only be used to provide knowledge about the data </a:t>
            </a:r>
          </a:p>
          <a:p>
            <a:pPr lvl="1"/>
            <a:r>
              <a:rPr lang="en-GB" dirty="0"/>
              <a:t>Can’t predict new instance </a:t>
            </a:r>
          </a:p>
          <a:p>
            <a:r>
              <a:rPr lang="en-GB" dirty="0"/>
              <a:t>Can be performed by first clustering and then finding the set of features associated with each cluster.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Example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Most algorithms assume there are </a:t>
            </a:r>
            <a:r>
              <a:rPr lang="en-GB" i="1" dirty="0"/>
              <a:t>k</a:t>
            </a:r>
            <a:r>
              <a:rPr lang="en-GB" dirty="0"/>
              <a:t> number of clusters</a:t>
            </a:r>
          </a:p>
          <a:p>
            <a:r>
              <a:rPr lang="en-GB" dirty="0"/>
              <a:t>Often uses a distance function to compare similarity of instances</a:t>
            </a:r>
          </a:p>
          <a:p>
            <a:pPr lvl="1"/>
            <a:r>
              <a:rPr lang="en-GB" dirty="0"/>
              <a:t>Defines a distance between two points in a set</a:t>
            </a:r>
          </a:p>
          <a:p>
            <a:r>
              <a:rPr lang="en-GB" dirty="0"/>
              <a:t>Distance function is dependant on the data and problem </a:t>
            </a:r>
          </a:p>
          <a:p>
            <a:pPr lvl="1"/>
            <a:r>
              <a:rPr lang="en-GB" dirty="0"/>
              <a:t>Euclidian distance is common (requires numerical data) </a:t>
            </a:r>
          </a:p>
          <a:p>
            <a:pPr lvl="1"/>
            <a:r>
              <a:rPr lang="en-GB" dirty="0" err="1"/>
              <a:t>Jaccard</a:t>
            </a:r>
            <a:r>
              <a:rPr lang="en-GB" dirty="0"/>
              <a:t> distance, Manhattan distance and others</a:t>
            </a:r>
          </a:p>
          <a:p>
            <a:r>
              <a:rPr lang="en-GB" dirty="0"/>
              <a:t> The choice of algorithm depends on the problem</a:t>
            </a:r>
          </a:p>
          <a:p>
            <a:pPr lvl="1"/>
            <a:r>
              <a:rPr lang="en-GB" dirty="0"/>
              <a:t>Each algorithm is suited for different areas, or different problems</a:t>
            </a:r>
          </a:p>
          <a:p>
            <a:pPr lvl="1"/>
            <a:r>
              <a:rPr lang="en-GB" dirty="0"/>
              <a:t>Each algorithm is suited for different types of data </a:t>
            </a:r>
          </a:p>
          <a:p>
            <a:r>
              <a:rPr lang="en-GB" dirty="0"/>
              <a:t>Important that the choice of algorithm is carefully considered</a:t>
            </a:r>
          </a:p>
          <a:p>
            <a:pPr lvl="1"/>
            <a:r>
              <a:rPr lang="en-GB" dirty="0"/>
              <a:t>Algorithm affects the clustering solution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5BB99-19A2-469C-86C6-2C2C7F4DB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Two Dimensional Euclidian Distance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F90F35-D779-48D8-B19F-F8CB7EC52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676400"/>
            <a:ext cx="6781800" cy="463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73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Euclidian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1905000"/>
            <a:ext cx="158443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895600"/>
            <a:ext cx="4810125" cy="3351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886200" y="5562600"/>
            <a:ext cx="351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Dist(x</a:t>
            </a:r>
            <a:r>
              <a:rPr lang="en-GB" baseline="-25000" dirty="0"/>
              <a:t>1</a:t>
            </a:r>
            <a:r>
              <a:rPr lang="en-GB" dirty="0"/>
              <a:t>,x</a:t>
            </a:r>
            <a:r>
              <a:rPr lang="en-GB" baseline="-25000" dirty="0"/>
              <a:t>2</a:t>
            </a:r>
            <a:r>
              <a:rPr lang="en-GB" dirty="0"/>
              <a:t>)= </a:t>
            </a:r>
            <a:r>
              <a:rPr lang="en-GB" dirty="0" err="1"/>
              <a:t>sqrt</a:t>
            </a:r>
            <a:r>
              <a:rPr lang="en-GB" dirty="0"/>
              <a:t>((3-1)</a:t>
            </a:r>
            <a:r>
              <a:rPr lang="en-GB" baseline="30000" dirty="0"/>
              <a:t>2</a:t>
            </a:r>
            <a:r>
              <a:rPr lang="en-GB" dirty="0"/>
              <a:t>+(5-2)</a:t>
            </a:r>
            <a:r>
              <a:rPr lang="en-GB" baseline="30000" dirty="0"/>
              <a:t>2</a:t>
            </a:r>
            <a:r>
              <a:rPr lang="en-GB" dirty="0"/>
              <a:t>)= 3.61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i="1" dirty="0"/>
              <a:t>K</a:t>
            </a:r>
            <a:r>
              <a:rPr lang="en-US" dirty="0"/>
              <a:t>-means Overview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An unsupervised clustering algorithm</a:t>
            </a:r>
          </a:p>
          <a:p>
            <a:r>
              <a:rPr lang="en-US" dirty="0"/>
              <a:t>“</a:t>
            </a:r>
            <a:r>
              <a:rPr lang="en-US" i="1" dirty="0"/>
              <a:t>K</a:t>
            </a:r>
            <a:r>
              <a:rPr lang="en-US" dirty="0"/>
              <a:t>” stands for number of clusters, it is typically a user input to the algorithm; some criteria can be used to automatically estimate </a:t>
            </a:r>
            <a:r>
              <a:rPr lang="en-US" i="1" dirty="0"/>
              <a:t>K</a:t>
            </a:r>
          </a:p>
          <a:p>
            <a:r>
              <a:rPr lang="en-US" dirty="0"/>
              <a:t>It is an approximation to an NP-hard combinatorial optimization problem</a:t>
            </a:r>
          </a:p>
          <a:p>
            <a:r>
              <a:rPr lang="en-US" i="1" dirty="0"/>
              <a:t>K</a:t>
            </a:r>
            <a:r>
              <a:rPr lang="en-US" dirty="0"/>
              <a:t>-means algorithm is iterative in nature</a:t>
            </a:r>
          </a:p>
          <a:p>
            <a:r>
              <a:rPr lang="en-US" dirty="0"/>
              <a:t>It converges, however only a local minimum is obtained</a:t>
            </a:r>
          </a:p>
          <a:p>
            <a:r>
              <a:rPr lang="en-US" dirty="0"/>
              <a:t>Works only for numerical data</a:t>
            </a:r>
          </a:p>
          <a:p>
            <a:r>
              <a:rPr lang="en-US" dirty="0"/>
              <a:t>Easy to implement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400" dirty="0"/>
              <a:t>How the K-Means Clustering algorithm works?</a:t>
            </a:r>
            <a:endParaRPr lang="en-GB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5" descr="K means clustering algorith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2743200" y="1905000"/>
            <a:ext cx="4141694" cy="4267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The Algorithm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133600"/>
            <a:ext cx="8321675" cy="2393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is cluster analysis?</a:t>
            </a:r>
          </a:p>
          <a:p>
            <a:r>
              <a:rPr lang="en-GB" dirty="0"/>
              <a:t>Background </a:t>
            </a:r>
          </a:p>
          <a:p>
            <a:pPr lvl="1"/>
            <a:r>
              <a:rPr lang="en-GB" dirty="0"/>
              <a:t>Unsupervised </a:t>
            </a:r>
          </a:p>
          <a:p>
            <a:pPr lvl="1"/>
            <a:r>
              <a:rPr lang="en-GB" dirty="0"/>
              <a:t>Distance functions</a:t>
            </a:r>
          </a:p>
          <a:p>
            <a:r>
              <a:rPr lang="en-GB" dirty="0"/>
              <a:t> Description and Explanation of algorithms </a:t>
            </a:r>
          </a:p>
          <a:p>
            <a:pPr lvl="1"/>
            <a:r>
              <a:rPr lang="en-GB" dirty="0" err="1"/>
              <a:t>Partitional</a:t>
            </a:r>
            <a:r>
              <a:rPr lang="en-GB" dirty="0"/>
              <a:t> algorithms: K-means </a:t>
            </a:r>
          </a:p>
          <a:p>
            <a:pPr lvl="2"/>
            <a:r>
              <a:rPr lang="en-GB" dirty="0"/>
              <a:t>An example for K means clustering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K-means clustering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Place </a:t>
            </a:r>
            <a:r>
              <a:rPr lang="en-GB" i="1" dirty="0"/>
              <a:t>K</a:t>
            </a:r>
            <a:r>
              <a:rPr lang="en-GB" dirty="0"/>
              <a:t> points into the space represented by the objects that are being clustered. These points represent initial group </a:t>
            </a:r>
            <a:r>
              <a:rPr lang="en-GB" dirty="0" err="1"/>
              <a:t>centroids</a:t>
            </a:r>
            <a:r>
              <a:rPr lang="en-GB" dirty="0"/>
              <a:t>.</a:t>
            </a:r>
            <a:br>
              <a:rPr lang="en-GB" dirty="0"/>
            </a:br>
            <a:endParaRPr lang="en-GB" dirty="0"/>
          </a:p>
          <a:p>
            <a:r>
              <a:rPr lang="en-GB" dirty="0"/>
              <a:t>Assign each object to the group that has the closest </a:t>
            </a:r>
            <a:r>
              <a:rPr lang="en-GB" dirty="0" err="1"/>
              <a:t>centroid</a:t>
            </a:r>
            <a:r>
              <a:rPr lang="en-GB" dirty="0"/>
              <a:t>.</a:t>
            </a:r>
            <a:br>
              <a:rPr lang="en-GB" dirty="0"/>
            </a:br>
            <a:endParaRPr lang="en-GB" dirty="0"/>
          </a:p>
          <a:p>
            <a:r>
              <a:rPr lang="en-GB" dirty="0"/>
              <a:t>When all objects have been assigned, recalculate the positions of the </a:t>
            </a:r>
            <a:r>
              <a:rPr lang="en-GB" i="1" dirty="0"/>
              <a:t>K</a:t>
            </a:r>
            <a:r>
              <a:rPr lang="en-GB" dirty="0"/>
              <a:t> </a:t>
            </a:r>
            <a:r>
              <a:rPr lang="en-GB" dirty="0" err="1"/>
              <a:t>centroids</a:t>
            </a:r>
            <a:r>
              <a:rPr lang="en-GB" dirty="0"/>
              <a:t>.</a:t>
            </a:r>
            <a:br>
              <a:rPr lang="en-GB" dirty="0"/>
            </a:br>
            <a:endParaRPr lang="en-GB" dirty="0"/>
          </a:p>
          <a:p>
            <a:r>
              <a:rPr lang="en-GB" dirty="0"/>
              <a:t>Repeat Steps 2 and 3 until the </a:t>
            </a:r>
            <a:r>
              <a:rPr lang="en-GB" dirty="0" err="1"/>
              <a:t>centroids</a:t>
            </a:r>
            <a:r>
              <a:rPr lang="en-GB" dirty="0"/>
              <a:t> no longer move. This produces a separation of the objects into groups from which the metric to be minimized can be calculated.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K-means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This algorithm aims at minimizing an </a:t>
            </a:r>
            <a:r>
              <a:rPr lang="en-GB" i="1" dirty="0"/>
              <a:t>objective function</a:t>
            </a:r>
            <a:r>
              <a:rPr lang="en-GB" dirty="0"/>
              <a:t>, in this case a squared error function. The objective function</a:t>
            </a:r>
          </a:p>
          <a:p>
            <a:pPr>
              <a:buNone/>
            </a:pPr>
            <a:endParaRPr lang="en-GB" dirty="0"/>
          </a:p>
          <a:p>
            <a:r>
              <a:rPr lang="en-GB" dirty="0"/>
              <a:t>where           is a chosen distance measure between a data point    and the cluster centre    , is an indicator of the distance of the </a:t>
            </a:r>
            <a:r>
              <a:rPr lang="en-GB" i="1" dirty="0"/>
              <a:t>n</a:t>
            </a:r>
            <a:r>
              <a:rPr lang="en-GB" dirty="0"/>
              <a:t> data points from their respective cluster centres.</a:t>
            </a:r>
          </a:p>
          <a:p>
            <a:endParaRPr lang="en-GB" dirty="0"/>
          </a:p>
        </p:txBody>
      </p:sp>
      <p:pic>
        <p:nvPicPr>
          <p:cNvPr id="23559" name="Picture 7" descr="https://home.deib.polimi.it/matteucc/Clustering/tutorial_html/images/image009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3048000"/>
            <a:ext cx="1447800" cy="486047"/>
          </a:xfrm>
          <a:prstGeom prst="rect">
            <a:avLst/>
          </a:prstGeom>
          <a:noFill/>
        </p:spPr>
      </p:pic>
      <p:pic>
        <p:nvPicPr>
          <p:cNvPr id="23561" name="Picture 9" descr="https://home.deib.polimi.it/matteucc/Clustering/tutorial_html/images/image011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3657600"/>
            <a:ext cx="695325" cy="314326"/>
          </a:xfrm>
          <a:prstGeom prst="rect">
            <a:avLst/>
          </a:prstGeom>
          <a:noFill/>
        </p:spPr>
      </p:pic>
      <p:pic>
        <p:nvPicPr>
          <p:cNvPr id="23563" name="Picture 11" descr="https://home.deib.polimi.it/matteucc/Clustering/tutorial_html/images/image013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4114800"/>
            <a:ext cx="257175" cy="238125"/>
          </a:xfrm>
          <a:prstGeom prst="rect">
            <a:avLst/>
          </a:prstGeom>
          <a:noFill/>
        </p:spPr>
      </p:pic>
      <p:pic>
        <p:nvPicPr>
          <p:cNvPr id="23565" name="Picture 13" descr="https://home.deib.polimi.it/matteucc/Clustering/tutorial_html/images/image015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72259" y="4562475"/>
            <a:ext cx="213741" cy="3143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Example 1: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81000" y="30480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Weight index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pH value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Medicine 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Medicine 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Medicine 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Medicine 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1447800"/>
            <a:ext cx="8881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Lets assume that we have 4 different medicines and we want to cluster these medicines into </a:t>
            </a:r>
          </a:p>
          <a:p>
            <a:r>
              <a:rPr lang="en-GB" dirty="0"/>
              <a:t>two different clusters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Example 1: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GB" b="1" dirty="0"/>
              <a:t>Graphical representation:</a:t>
            </a:r>
            <a:endParaRPr lang="en-GB" dirty="0"/>
          </a:p>
        </p:txBody>
      </p:sp>
      <p:pic>
        <p:nvPicPr>
          <p:cNvPr id="28674" name="Picture 2" descr="http://www.mathcs.emory.edu/~cheung/Courses/584-StreamDB/Syllabus/12-Cluster/FIGS/k-mean0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3733800"/>
            <a:ext cx="2847975" cy="2524126"/>
          </a:xfrm>
          <a:prstGeom prst="rect">
            <a:avLst/>
          </a:prstGeom>
          <a:noFill/>
        </p:spPr>
      </p:pic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0" y="1828800"/>
          <a:ext cx="82296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Weight index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pH value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Medicine 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Medicine 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Medicine 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Medicine 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Example 1: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Step 0:</a:t>
            </a: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Randomly initialize </a:t>
            </a:r>
            <a:r>
              <a:rPr lang="en-US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centroids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endParaRPr lang="en-US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GB" sz="2400" dirty="0"/>
          </a:p>
        </p:txBody>
      </p:sp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0" y="0"/>
            <a:ext cx="184731" cy="3693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9698" name="Picture 2" descr="http://www.mathcs.emory.edu/~cheung/Courses/584-StreamDB/Syllabus/12-Cluster/FIGS/k-mean02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2438400"/>
            <a:ext cx="3619500" cy="3381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Example 1: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dirty="0"/>
              <a:t>Step 1</a:t>
            </a:r>
            <a:r>
              <a:rPr lang="en-GB" sz="2400" dirty="0"/>
              <a:t>: Find closest </a:t>
            </a:r>
            <a:r>
              <a:rPr lang="en-GB" sz="2400" dirty="0" err="1"/>
              <a:t>centroid</a:t>
            </a:r>
            <a:r>
              <a:rPr lang="en-GB" sz="2400" dirty="0"/>
              <a:t> to each data point using </a:t>
            </a:r>
            <a:r>
              <a:rPr lang="en-GB" sz="2400" i="1" dirty="0"/>
              <a:t>Euclidean distance</a:t>
            </a:r>
            <a:endParaRPr lang="en-GB" sz="2400" dirty="0"/>
          </a:p>
        </p:txBody>
      </p:sp>
      <p:pic>
        <p:nvPicPr>
          <p:cNvPr id="30722" name="Picture 2" descr="http://www.mathcs.emory.edu/~cheung/Courses/584-StreamDB/Syllabus/12-Cluster/FIGS/k-mean02a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667000"/>
            <a:ext cx="3619500" cy="33813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410200" y="2590800"/>
            <a:ext cx="34992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Dist(A, c1)= </a:t>
            </a:r>
            <a:r>
              <a:rPr lang="en-GB" dirty="0" err="1"/>
              <a:t>sqrt</a:t>
            </a:r>
            <a:r>
              <a:rPr lang="en-GB" dirty="0"/>
              <a:t>((1-1)</a:t>
            </a:r>
            <a:r>
              <a:rPr lang="en-GB" baseline="30000" dirty="0"/>
              <a:t>2</a:t>
            </a:r>
            <a:r>
              <a:rPr lang="en-GB" dirty="0"/>
              <a:t>+(1-1)</a:t>
            </a:r>
            <a:r>
              <a:rPr lang="en-GB" baseline="30000" dirty="0"/>
              <a:t>2</a:t>
            </a:r>
            <a:r>
              <a:rPr lang="en-GB" dirty="0"/>
              <a:t>)=0</a:t>
            </a:r>
          </a:p>
          <a:p>
            <a:r>
              <a:rPr lang="en-GB" dirty="0"/>
              <a:t>Dist(B, c1)= </a:t>
            </a:r>
            <a:r>
              <a:rPr lang="en-GB" dirty="0" err="1"/>
              <a:t>sqrt</a:t>
            </a:r>
            <a:r>
              <a:rPr lang="en-GB" dirty="0"/>
              <a:t>((1-2)</a:t>
            </a:r>
            <a:r>
              <a:rPr lang="en-GB" baseline="30000" dirty="0"/>
              <a:t>2</a:t>
            </a:r>
            <a:r>
              <a:rPr lang="en-GB" dirty="0"/>
              <a:t>+(1-1)</a:t>
            </a:r>
            <a:r>
              <a:rPr lang="en-GB" baseline="30000" dirty="0"/>
              <a:t>2</a:t>
            </a:r>
            <a:r>
              <a:rPr lang="en-GB" dirty="0"/>
              <a:t>)=1</a:t>
            </a:r>
          </a:p>
          <a:p>
            <a:r>
              <a:rPr lang="en-GB" dirty="0"/>
              <a:t>Dist(C, c1)= </a:t>
            </a:r>
            <a:r>
              <a:rPr lang="en-GB" dirty="0" err="1"/>
              <a:t>sqrt</a:t>
            </a:r>
            <a:r>
              <a:rPr lang="en-GB" dirty="0"/>
              <a:t>((1-4)</a:t>
            </a:r>
            <a:r>
              <a:rPr lang="en-GB" baseline="30000" dirty="0"/>
              <a:t>2</a:t>
            </a:r>
            <a:r>
              <a:rPr lang="en-GB" dirty="0"/>
              <a:t>+(1-3)</a:t>
            </a:r>
            <a:r>
              <a:rPr lang="en-GB" baseline="30000" dirty="0"/>
              <a:t>2</a:t>
            </a:r>
            <a:r>
              <a:rPr lang="en-GB" dirty="0"/>
              <a:t>)=3.61</a:t>
            </a:r>
          </a:p>
          <a:p>
            <a:r>
              <a:rPr lang="en-GB" dirty="0"/>
              <a:t>Dist(D, c1)= </a:t>
            </a:r>
            <a:r>
              <a:rPr lang="en-GB" dirty="0" err="1"/>
              <a:t>sqrt</a:t>
            </a:r>
            <a:r>
              <a:rPr lang="en-GB" dirty="0"/>
              <a:t>((1-5)</a:t>
            </a:r>
            <a:r>
              <a:rPr lang="en-GB" baseline="30000" dirty="0"/>
              <a:t>2</a:t>
            </a:r>
            <a:r>
              <a:rPr lang="en-GB" dirty="0"/>
              <a:t>+(1-4)</a:t>
            </a:r>
            <a:r>
              <a:rPr lang="en-GB" baseline="30000" dirty="0"/>
              <a:t>2</a:t>
            </a:r>
            <a:r>
              <a:rPr lang="en-GB" dirty="0"/>
              <a:t>)=5</a:t>
            </a:r>
          </a:p>
        </p:txBody>
      </p:sp>
      <p:sp>
        <p:nvSpPr>
          <p:cNvPr id="6" name="Rectangle 5"/>
          <p:cNvSpPr/>
          <p:nvPr/>
        </p:nvSpPr>
        <p:spPr>
          <a:xfrm>
            <a:off x="5334000" y="39624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Dist(A, c2)= </a:t>
            </a:r>
            <a:r>
              <a:rPr lang="en-GB" dirty="0" err="1"/>
              <a:t>sqrt</a:t>
            </a:r>
            <a:r>
              <a:rPr lang="en-GB" dirty="0"/>
              <a:t>((2-1)</a:t>
            </a:r>
            <a:r>
              <a:rPr lang="en-GB" baseline="30000" dirty="0"/>
              <a:t>2</a:t>
            </a:r>
            <a:r>
              <a:rPr lang="en-GB" dirty="0"/>
              <a:t>+(1-1)</a:t>
            </a:r>
            <a:r>
              <a:rPr lang="en-GB" baseline="30000" dirty="0"/>
              <a:t>2</a:t>
            </a:r>
            <a:r>
              <a:rPr lang="en-GB" dirty="0"/>
              <a:t>)=1</a:t>
            </a:r>
          </a:p>
          <a:p>
            <a:r>
              <a:rPr lang="en-GB" dirty="0"/>
              <a:t>Dist(B, c2)= </a:t>
            </a:r>
            <a:r>
              <a:rPr lang="en-GB" dirty="0" err="1"/>
              <a:t>sqrt</a:t>
            </a:r>
            <a:r>
              <a:rPr lang="en-GB" dirty="0"/>
              <a:t>((2-2)</a:t>
            </a:r>
            <a:r>
              <a:rPr lang="en-GB" baseline="30000" dirty="0"/>
              <a:t>2</a:t>
            </a:r>
            <a:r>
              <a:rPr lang="en-GB" dirty="0"/>
              <a:t>+(1-1)</a:t>
            </a:r>
            <a:r>
              <a:rPr lang="en-GB" baseline="30000" dirty="0"/>
              <a:t>2</a:t>
            </a:r>
            <a:r>
              <a:rPr lang="en-GB" dirty="0"/>
              <a:t>)=0</a:t>
            </a:r>
          </a:p>
          <a:p>
            <a:r>
              <a:rPr lang="en-GB" dirty="0"/>
              <a:t>Dist(C, c2)= </a:t>
            </a:r>
            <a:r>
              <a:rPr lang="en-GB" dirty="0" err="1"/>
              <a:t>sqrt</a:t>
            </a:r>
            <a:r>
              <a:rPr lang="en-GB" dirty="0"/>
              <a:t>((2-4)</a:t>
            </a:r>
            <a:r>
              <a:rPr lang="en-GB" baseline="30000" dirty="0"/>
              <a:t>2</a:t>
            </a:r>
            <a:r>
              <a:rPr lang="en-GB" dirty="0"/>
              <a:t>+(1-3)</a:t>
            </a:r>
            <a:r>
              <a:rPr lang="en-GB" baseline="30000" dirty="0"/>
              <a:t>2</a:t>
            </a:r>
            <a:r>
              <a:rPr lang="en-GB" dirty="0"/>
              <a:t>)=2.83</a:t>
            </a:r>
          </a:p>
          <a:p>
            <a:r>
              <a:rPr lang="en-GB" dirty="0"/>
              <a:t>Dist(D, c2)= </a:t>
            </a:r>
            <a:r>
              <a:rPr lang="en-GB" dirty="0" err="1"/>
              <a:t>sqrt</a:t>
            </a:r>
            <a:r>
              <a:rPr lang="en-GB" dirty="0"/>
              <a:t>((2-5)</a:t>
            </a:r>
            <a:r>
              <a:rPr lang="en-GB" baseline="30000" dirty="0"/>
              <a:t>2</a:t>
            </a:r>
            <a:r>
              <a:rPr lang="en-GB" dirty="0"/>
              <a:t>+(1-4)</a:t>
            </a:r>
            <a:r>
              <a:rPr lang="en-GB" baseline="30000" dirty="0"/>
              <a:t>2</a:t>
            </a:r>
            <a:r>
              <a:rPr lang="en-GB" dirty="0"/>
              <a:t>)=4.24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10200" y="5486400"/>
            <a:ext cx="159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CLASS1: A</a:t>
            </a:r>
          </a:p>
          <a:p>
            <a:r>
              <a:rPr lang="en-GB" dirty="0">
                <a:solidFill>
                  <a:srgbClr val="FF0000"/>
                </a:solidFill>
              </a:rPr>
              <a:t>CLASS2: B, C, 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Example 1: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Step 2: </a:t>
            </a:r>
            <a:r>
              <a:rPr lang="en-GB" sz="2400" dirty="0" err="1"/>
              <a:t>Recompute</a:t>
            </a:r>
            <a:r>
              <a:rPr lang="en-GB" sz="2400" dirty="0"/>
              <a:t> </a:t>
            </a:r>
            <a:r>
              <a:rPr lang="en-GB" sz="2400" dirty="0" err="1"/>
              <a:t>centroid</a:t>
            </a:r>
            <a:r>
              <a:rPr lang="en-GB" sz="2400" dirty="0"/>
              <a:t> for each group. New </a:t>
            </a:r>
            <a:r>
              <a:rPr lang="en-GB" sz="2400" dirty="0" err="1"/>
              <a:t>centroid</a:t>
            </a:r>
            <a:r>
              <a:rPr lang="en-GB" sz="2400" dirty="0"/>
              <a:t> (c</a:t>
            </a:r>
            <a:r>
              <a:rPr lang="en-GB" sz="2400" baseline="-25000" dirty="0"/>
              <a:t>1</a:t>
            </a:r>
            <a:r>
              <a:rPr lang="en-GB" sz="2400" dirty="0"/>
              <a:t>, c</a:t>
            </a:r>
            <a:r>
              <a:rPr lang="en-GB" sz="2400" baseline="-25000" dirty="0"/>
              <a:t>2</a:t>
            </a:r>
            <a:r>
              <a:rPr lang="en-GB" sz="2400" dirty="0"/>
              <a:t>, ..., </a:t>
            </a:r>
            <a:r>
              <a:rPr lang="en-GB" sz="2400" dirty="0" err="1"/>
              <a:t>c</a:t>
            </a:r>
            <a:r>
              <a:rPr lang="en-GB" sz="2400" baseline="-25000" dirty="0" err="1"/>
              <a:t>n</a:t>
            </a:r>
            <a:r>
              <a:rPr lang="en-GB" sz="2400" dirty="0"/>
              <a:t>) for the cluster C is found through:</a:t>
            </a:r>
          </a:p>
          <a:p>
            <a:endParaRPr lang="en-GB" sz="2400" dirty="0"/>
          </a:p>
        </p:txBody>
      </p:sp>
      <p:sp>
        <p:nvSpPr>
          <p:cNvPr id="4" name="Rectangle 3"/>
          <p:cNvSpPr/>
          <p:nvPr/>
        </p:nvSpPr>
        <p:spPr>
          <a:xfrm>
            <a:off x="2590800" y="2590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c</a:t>
            </a:r>
            <a:r>
              <a:rPr lang="en-GB" baseline="-25000" dirty="0"/>
              <a:t>1</a:t>
            </a:r>
            <a:r>
              <a:rPr lang="en-GB" dirty="0"/>
              <a:t> = ∑</a:t>
            </a:r>
            <a:r>
              <a:rPr lang="en-GB" baseline="-25000" dirty="0" err="1"/>
              <a:t>Xj</a:t>
            </a:r>
            <a:r>
              <a:rPr lang="en-GB" baseline="-25000" dirty="0"/>
              <a:t> ∈ C</a:t>
            </a:r>
            <a:r>
              <a:rPr lang="en-GB" dirty="0"/>
              <a:t> ( x</a:t>
            </a:r>
            <a:r>
              <a:rPr lang="en-GB" baseline="-25000" dirty="0"/>
              <a:t>j1</a:t>
            </a:r>
            <a:r>
              <a:rPr lang="en-GB" dirty="0"/>
              <a:t> ) / |n</a:t>
            </a:r>
            <a:r>
              <a:rPr lang="en-GB" baseline="-25000" dirty="0"/>
              <a:t>1</a:t>
            </a:r>
            <a:r>
              <a:rPr lang="en-GB" dirty="0"/>
              <a:t>|            </a:t>
            </a:r>
          </a:p>
          <a:p>
            <a:r>
              <a:rPr lang="en-GB" dirty="0"/>
              <a:t>c</a:t>
            </a:r>
            <a:r>
              <a:rPr lang="en-GB" baseline="-25000" dirty="0"/>
              <a:t>2</a:t>
            </a:r>
            <a:r>
              <a:rPr lang="en-GB" dirty="0"/>
              <a:t> = ∑</a:t>
            </a:r>
            <a:r>
              <a:rPr lang="en-GB" baseline="-25000" dirty="0" err="1"/>
              <a:t>Xj</a:t>
            </a:r>
            <a:r>
              <a:rPr lang="en-GB" baseline="-25000" dirty="0"/>
              <a:t> ∈ C</a:t>
            </a:r>
            <a:r>
              <a:rPr lang="en-GB" dirty="0"/>
              <a:t> ( x</a:t>
            </a:r>
            <a:r>
              <a:rPr lang="en-GB" baseline="-25000" dirty="0"/>
              <a:t>j2</a:t>
            </a:r>
            <a:r>
              <a:rPr lang="en-GB" dirty="0"/>
              <a:t> ) / |n</a:t>
            </a:r>
            <a:r>
              <a:rPr lang="en-GB" baseline="-25000" dirty="0"/>
              <a:t>2</a:t>
            </a:r>
            <a:r>
              <a:rPr lang="en-GB" dirty="0"/>
              <a:t>|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3000" y="5410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c</a:t>
            </a:r>
            <a:r>
              <a:rPr lang="en-GB" baseline="-25000" dirty="0"/>
              <a:t>2,x</a:t>
            </a:r>
            <a:r>
              <a:rPr lang="en-GB" dirty="0"/>
              <a:t> = (2 + 4 + 5)/3 = 3.666           </a:t>
            </a:r>
          </a:p>
          <a:p>
            <a:r>
              <a:rPr lang="en-GB" dirty="0"/>
              <a:t>c</a:t>
            </a:r>
            <a:r>
              <a:rPr lang="en-GB" baseline="-25000" dirty="0"/>
              <a:t>2,y</a:t>
            </a:r>
            <a:r>
              <a:rPr lang="en-GB" dirty="0"/>
              <a:t> = (1 + 3 + 4)/3 = 2.666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2000" y="3962400"/>
            <a:ext cx="59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 this case, for our example, new </a:t>
            </a:r>
            <a:r>
              <a:rPr lang="en-GB" dirty="0" err="1"/>
              <a:t>centroids</a:t>
            </a:r>
            <a:r>
              <a:rPr lang="en-GB" dirty="0"/>
              <a:t> are calculated as:</a:t>
            </a:r>
          </a:p>
        </p:txBody>
      </p:sp>
      <p:sp>
        <p:nvSpPr>
          <p:cNvPr id="7" name="Rectangle 6"/>
          <p:cNvSpPr/>
          <p:nvPr/>
        </p:nvSpPr>
        <p:spPr>
          <a:xfrm>
            <a:off x="1143000" y="4572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c</a:t>
            </a:r>
            <a:r>
              <a:rPr lang="en-GB" baseline="-25000" dirty="0"/>
              <a:t>1,x</a:t>
            </a:r>
            <a:r>
              <a:rPr lang="en-GB" dirty="0"/>
              <a:t> = (1)/1 = 1          </a:t>
            </a:r>
          </a:p>
          <a:p>
            <a:r>
              <a:rPr lang="en-GB" dirty="0"/>
              <a:t>c</a:t>
            </a:r>
            <a:r>
              <a:rPr lang="en-GB" baseline="-25000" dirty="0"/>
              <a:t>1,y</a:t>
            </a:r>
            <a:r>
              <a:rPr lang="en-GB" dirty="0"/>
              <a:t> = (1)/1 =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0" y="3581400"/>
            <a:ext cx="162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Where n</a:t>
            </a:r>
            <a:r>
              <a:rPr lang="en-GB" baseline="-25000" dirty="0"/>
              <a:t>1</a:t>
            </a:r>
            <a:r>
              <a:rPr lang="en-GB" dirty="0"/>
              <a:t>+n</a:t>
            </a:r>
            <a:r>
              <a:rPr lang="en-GB" baseline="-25000" dirty="0"/>
              <a:t>2</a:t>
            </a:r>
            <a:r>
              <a:rPr lang="en-GB" dirty="0"/>
              <a:t>=n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Example 1: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Find nearest </a:t>
            </a:r>
            <a:r>
              <a:rPr lang="en-GB" dirty="0" err="1"/>
              <a:t>centroid</a:t>
            </a:r>
            <a:r>
              <a:rPr lang="en-GB" dirty="0"/>
              <a:t> using </a:t>
            </a:r>
            <a:r>
              <a:rPr lang="en-GB" i="1" dirty="0"/>
              <a:t>Euclidean distance</a:t>
            </a:r>
            <a:endParaRPr lang="en-GB" dirty="0"/>
          </a:p>
        </p:txBody>
      </p:sp>
      <p:pic>
        <p:nvPicPr>
          <p:cNvPr id="31746" name="Picture 2" descr="http://www.mathcs.emory.edu/~cheung/Courses/584-StreamDB/Syllabus/12-Cluster/FIGS/k-mean03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438400"/>
            <a:ext cx="3629025" cy="33909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257800" y="2590800"/>
            <a:ext cx="34992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Dist(A, c1)= </a:t>
            </a:r>
            <a:r>
              <a:rPr lang="en-GB" dirty="0" err="1"/>
              <a:t>sqrt</a:t>
            </a:r>
            <a:r>
              <a:rPr lang="en-GB" dirty="0"/>
              <a:t>((1-1)</a:t>
            </a:r>
            <a:r>
              <a:rPr lang="en-GB" baseline="30000" dirty="0"/>
              <a:t>2</a:t>
            </a:r>
            <a:r>
              <a:rPr lang="en-GB" dirty="0"/>
              <a:t>+(1-1)</a:t>
            </a:r>
            <a:r>
              <a:rPr lang="en-GB" baseline="30000" dirty="0"/>
              <a:t>2</a:t>
            </a:r>
            <a:r>
              <a:rPr lang="en-GB" dirty="0"/>
              <a:t>)=0</a:t>
            </a:r>
          </a:p>
          <a:p>
            <a:r>
              <a:rPr lang="en-GB" dirty="0"/>
              <a:t>Dist(B, c1)= </a:t>
            </a:r>
            <a:r>
              <a:rPr lang="en-GB" dirty="0" err="1"/>
              <a:t>sqrt</a:t>
            </a:r>
            <a:r>
              <a:rPr lang="en-GB" dirty="0"/>
              <a:t>((1-2)</a:t>
            </a:r>
            <a:r>
              <a:rPr lang="en-GB" baseline="30000" dirty="0"/>
              <a:t>2</a:t>
            </a:r>
            <a:r>
              <a:rPr lang="en-GB" dirty="0"/>
              <a:t>+(1-1)</a:t>
            </a:r>
            <a:r>
              <a:rPr lang="en-GB" baseline="30000" dirty="0"/>
              <a:t>2</a:t>
            </a:r>
            <a:r>
              <a:rPr lang="en-GB" dirty="0"/>
              <a:t>)=1</a:t>
            </a:r>
          </a:p>
          <a:p>
            <a:r>
              <a:rPr lang="en-GB" dirty="0"/>
              <a:t>Dist(C, c1)= </a:t>
            </a:r>
            <a:r>
              <a:rPr lang="en-GB" dirty="0" err="1"/>
              <a:t>sqrt</a:t>
            </a:r>
            <a:r>
              <a:rPr lang="en-GB" dirty="0"/>
              <a:t>((1-4)</a:t>
            </a:r>
            <a:r>
              <a:rPr lang="en-GB" baseline="30000" dirty="0"/>
              <a:t>2</a:t>
            </a:r>
            <a:r>
              <a:rPr lang="en-GB" dirty="0"/>
              <a:t>+(1-3)</a:t>
            </a:r>
            <a:r>
              <a:rPr lang="en-GB" baseline="30000" dirty="0"/>
              <a:t>2</a:t>
            </a:r>
            <a:r>
              <a:rPr lang="en-GB" dirty="0"/>
              <a:t>)=3.61</a:t>
            </a:r>
          </a:p>
          <a:p>
            <a:r>
              <a:rPr lang="en-GB" dirty="0"/>
              <a:t>Dist(D, c1)= </a:t>
            </a:r>
            <a:r>
              <a:rPr lang="en-GB" dirty="0" err="1"/>
              <a:t>sqrt</a:t>
            </a:r>
            <a:r>
              <a:rPr lang="en-GB" dirty="0"/>
              <a:t>((1-5)</a:t>
            </a:r>
            <a:r>
              <a:rPr lang="en-GB" baseline="30000" dirty="0"/>
              <a:t>2</a:t>
            </a:r>
            <a:r>
              <a:rPr lang="en-GB" dirty="0"/>
              <a:t>+(1-4)</a:t>
            </a:r>
            <a:r>
              <a:rPr lang="en-GB" baseline="30000" dirty="0"/>
              <a:t>2</a:t>
            </a:r>
            <a:r>
              <a:rPr lang="en-GB" dirty="0"/>
              <a:t>)=5</a:t>
            </a:r>
          </a:p>
        </p:txBody>
      </p:sp>
      <p:sp>
        <p:nvSpPr>
          <p:cNvPr id="6" name="Rectangle 5"/>
          <p:cNvSpPr/>
          <p:nvPr/>
        </p:nvSpPr>
        <p:spPr>
          <a:xfrm>
            <a:off x="5181600" y="39624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Dist(A, c2)= </a:t>
            </a:r>
            <a:r>
              <a:rPr lang="en-GB" dirty="0" err="1"/>
              <a:t>sqrt</a:t>
            </a:r>
            <a:r>
              <a:rPr lang="en-GB" dirty="0"/>
              <a:t>((3.66-1)</a:t>
            </a:r>
            <a:r>
              <a:rPr lang="en-GB" baseline="30000" dirty="0"/>
              <a:t>2</a:t>
            </a:r>
            <a:r>
              <a:rPr lang="en-GB" dirty="0"/>
              <a:t>+(2.66-1)</a:t>
            </a:r>
            <a:r>
              <a:rPr lang="en-GB" baseline="30000" dirty="0"/>
              <a:t>2</a:t>
            </a:r>
            <a:r>
              <a:rPr lang="en-GB" dirty="0"/>
              <a:t>)=3.14</a:t>
            </a:r>
          </a:p>
          <a:p>
            <a:r>
              <a:rPr lang="en-GB" dirty="0"/>
              <a:t>Dist(B, c2)= </a:t>
            </a:r>
            <a:r>
              <a:rPr lang="en-GB" dirty="0" err="1"/>
              <a:t>sqrt</a:t>
            </a:r>
            <a:r>
              <a:rPr lang="en-GB" dirty="0"/>
              <a:t>((3.66-2)</a:t>
            </a:r>
            <a:r>
              <a:rPr lang="en-GB" baseline="30000" dirty="0"/>
              <a:t>2</a:t>
            </a:r>
            <a:r>
              <a:rPr lang="en-GB" dirty="0"/>
              <a:t>+(2.66-1)</a:t>
            </a:r>
            <a:r>
              <a:rPr lang="en-GB" baseline="30000" dirty="0"/>
              <a:t>2</a:t>
            </a:r>
            <a:r>
              <a:rPr lang="en-GB" dirty="0"/>
              <a:t>)=2.36</a:t>
            </a:r>
          </a:p>
          <a:p>
            <a:r>
              <a:rPr lang="en-GB" dirty="0"/>
              <a:t>Dist(C, c2)= </a:t>
            </a:r>
            <a:r>
              <a:rPr lang="en-GB" dirty="0" err="1"/>
              <a:t>sqrt</a:t>
            </a:r>
            <a:r>
              <a:rPr lang="en-GB" dirty="0"/>
              <a:t>((3.66-4)</a:t>
            </a:r>
            <a:r>
              <a:rPr lang="en-GB" baseline="30000" dirty="0"/>
              <a:t>2</a:t>
            </a:r>
            <a:r>
              <a:rPr lang="en-GB" dirty="0"/>
              <a:t>+(2.66-3)</a:t>
            </a:r>
            <a:r>
              <a:rPr lang="en-GB" baseline="30000" dirty="0"/>
              <a:t>2</a:t>
            </a:r>
            <a:r>
              <a:rPr lang="en-GB" dirty="0"/>
              <a:t>)=0.47</a:t>
            </a:r>
          </a:p>
          <a:p>
            <a:r>
              <a:rPr lang="en-GB" dirty="0"/>
              <a:t>Dist(D, c2)= </a:t>
            </a:r>
            <a:r>
              <a:rPr lang="en-GB" dirty="0" err="1"/>
              <a:t>sqrt</a:t>
            </a:r>
            <a:r>
              <a:rPr lang="en-GB" dirty="0"/>
              <a:t>((3.66-5)</a:t>
            </a:r>
            <a:r>
              <a:rPr lang="en-GB" baseline="30000" dirty="0"/>
              <a:t>2</a:t>
            </a:r>
            <a:r>
              <a:rPr lang="en-GB" dirty="0"/>
              <a:t>+(2.66-4)</a:t>
            </a:r>
            <a:r>
              <a:rPr lang="en-GB" baseline="30000" dirty="0"/>
              <a:t>2</a:t>
            </a:r>
            <a:r>
              <a:rPr lang="en-GB" dirty="0"/>
              <a:t>)=1.89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10200" y="5486400"/>
            <a:ext cx="1411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CLASS1: A, B</a:t>
            </a:r>
          </a:p>
          <a:p>
            <a:r>
              <a:rPr lang="en-GB" dirty="0">
                <a:solidFill>
                  <a:srgbClr val="FF0000"/>
                </a:solidFill>
              </a:rPr>
              <a:t>CLASS2:  C, 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Example 1: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GB" sz="2400" dirty="0"/>
              <a:t>Step 2: </a:t>
            </a:r>
            <a:r>
              <a:rPr lang="en-GB" sz="2400" dirty="0" err="1"/>
              <a:t>Recompute</a:t>
            </a:r>
            <a:r>
              <a:rPr lang="en-GB" sz="2400" dirty="0"/>
              <a:t> </a:t>
            </a:r>
            <a:r>
              <a:rPr lang="en-GB" sz="2400" dirty="0" err="1"/>
              <a:t>centroid</a:t>
            </a:r>
            <a:r>
              <a:rPr lang="en-GB" sz="2400" dirty="0"/>
              <a:t> for each group New </a:t>
            </a:r>
            <a:r>
              <a:rPr lang="en-GB" sz="2400" dirty="0" err="1"/>
              <a:t>centroid</a:t>
            </a:r>
            <a:r>
              <a:rPr lang="en-GB" sz="2400" dirty="0"/>
              <a:t> (c</a:t>
            </a:r>
            <a:r>
              <a:rPr lang="en-GB" sz="2400" baseline="-25000" dirty="0"/>
              <a:t>1</a:t>
            </a:r>
            <a:r>
              <a:rPr lang="en-GB" sz="2400" dirty="0"/>
              <a:t>, c</a:t>
            </a:r>
            <a:r>
              <a:rPr lang="en-GB" sz="2400" baseline="-25000" dirty="0"/>
              <a:t>2</a:t>
            </a:r>
            <a:r>
              <a:rPr lang="en-GB" sz="2400" dirty="0"/>
              <a:t>, ..., </a:t>
            </a:r>
            <a:r>
              <a:rPr lang="en-GB" sz="2400" dirty="0" err="1"/>
              <a:t>c</a:t>
            </a:r>
            <a:r>
              <a:rPr lang="en-GB" sz="2400" baseline="-25000" dirty="0" err="1"/>
              <a:t>n</a:t>
            </a:r>
            <a:r>
              <a:rPr lang="en-GB" sz="2400" dirty="0"/>
              <a:t>) for the cluster C is found through:</a:t>
            </a:r>
          </a:p>
          <a:p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2590800" y="2590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c</a:t>
            </a:r>
            <a:r>
              <a:rPr lang="en-GB" baseline="-25000" dirty="0"/>
              <a:t>1</a:t>
            </a:r>
            <a:r>
              <a:rPr lang="en-GB" dirty="0"/>
              <a:t> = ∑</a:t>
            </a:r>
            <a:r>
              <a:rPr lang="en-GB" baseline="-25000" dirty="0" err="1"/>
              <a:t>Xj</a:t>
            </a:r>
            <a:r>
              <a:rPr lang="en-GB" baseline="-25000" dirty="0"/>
              <a:t> ∈ C</a:t>
            </a:r>
            <a:r>
              <a:rPr lang="en-GB" dirty="0"/>
              <a:t> ( x</a:t>
            </a:r>
            <a:r>
              <a:rPr lang="en-GB" baseline="-25000" dirty="0"/>
              <a:t>j1</a:t>
            </a:r>
            <a:r>
              <a:rPr lang="en-GB" dirty="0"/>
              <a:t> ) / |n</a:t>
            </a:r>
            <a:r>
              <a:rPr lang="en-GB" baseline="-25000" dirty="0"/>
              <a:t>1</a:t>
            </a:r>
            <a:r>
              <a:rPr lang="en-GB" dirty="0"/>
              <a:t>|            </a:t>
            </a:r>
          </a:p>
          <a:p>
            <a:r>
              <a:rPr lang="en-GB" dirty="0"/>
              <a:t>c</a:t>
            </a:r>
            <a:r>
              <a:rPr lang="en-GB" baseline="-25000" dirty="0"/>
              <a:t>2</a:t>
            </a:r>
            <a:r>
              <a:rPr lang="en-GB" dirty="0"/>
              <a:t> = ∑</a:t>
            </a:r>
            <a:r>
              <a:rPr lang="en-GB" baseline="-25000" dirty="0" err="1"/>
              <a:t>Xj</a:t>
            </a:r>
            <a:r>
              <a:rPr lang="en-GB" baseline="-25000" dirty="0"/>
              <a:t> ∈ C</a:t>
            </a:r>
            <a:r>
              <a:rPr lang="en-GB" dirty="0"/>
              <a:t> ( x</a:t>
            </a:r>
            <a:r>
              <a:rPr lang="en-GB" baseline="-25000" dirty="0"/>
              <a:t>j2</a:t>
            </a:r>
            <a:r>
              <a:rPr lang="en-GB" dirty="0"/>
              <a:t> ) / |n</a:t>
            </a:r>
            <a:r>
              <a:rPr lang="en-GB" baseline="-25000" dirty="0"/>
              <a:t>2</a:t>
            </a:r>
            <a:r>
              <a:rPr lang="en-GB" dirty="0"/>
              <a:t>|</a:t>
            </a:r>
          </a:p>
        </p:txBody>
      </p:sp>
      <p:sp>
        <p:nvSpPr>
          <p:cNvPr id="6" name="Rectangle 5"/>
          <p:cNvSpPr/>
          <p:nvPr/>
        </p:nvSpPr>
        <p:spPr>
          <a:xfrm>
            <a:off x="1143000" y="5410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c</a:t>
            </a:r>
            <a:r>
              <a:rPr lang="en-GB" baseline="-25000" dirty="0"/>
              <a:t>2,x</a:t>
            </a:r>
            <a:r>
              <a:rPr lang="en-GB" dirty="0"/>
              <a:t> = (4 + 5)/2 = 4.5        </a:t>
            </a:r>
          </a:p>
          <a:p>
            <a:r>
              <a:rPr lang="en-GB" dirty="0"/>
              <a:t>c</a:t>
            </a:r>
            <a:r>
              <a:rPr lang="en-GB" baseline="-25000" dirty="0"/>
              <a:t>2,y</a:t>
            </a:r>
            <a:r>
              <a:rPr lang="en-GB" dirty="0"/>
              <a:t> = (3 + 4)/2 = 3.5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3962400"/>
            <a:ext cx="593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 this case, for our example, new </a:t>
            </a:r>
            <a:r>
              <a:rPr lang="en-GB" dirty="0" err="1"/>
              <a:t>centroids</a:t>
            </a:r>
            <a:r>
              <a:rPr lang="en-GB" dirty="0"/>
              <a:t> are calculated as:</a:t>
            </a:r>
          </a:p>
        </p:txBody>
      </p:sp>
      <p:sp>
        <p:nvSpPr>
          <p:cNvPr id="8" name="Rectangle 7"/>
          <p:cNvSpPr/>
          <p:nvPr/>
        </p:nvSpPr>
        <p:spPr>
          <a:xfrm>
            <a:off x="1143000" y="4572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c</a:t>
            </a:r>
            <a:r>
              <a:rPr lang="en-GB" baseline="-25000" dirty="0"/>
              <a:t>1,x</a:t>
            </a:r>
            <a:r>
              <a:rPr lang="en-GB" dirty="0"/>
              <a:t> = (1+2)/2 = 1.5          </a:t>
            </a:r>
          </a:p>
          <a:p>
            <a:r>
              <a:rPr lang="en-GB" dirty="0"/>
              <a:t>c</a:t>
            </a:r>
            <a:r>
              <a:rPr lang="en-GB" baseline="-25000" dirty="0"/>
              <a:t>1,y</a:t>
            </a:r>
            <a:r>
              <a:rPr lang="en-GB" dirty="0"/>
              <a:t> = (1+1)/2 =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2000" y="3581400"/>
            <a:ext cx="162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Where n</a:t>
            </a:r>
            <a:r>
              <a:rPr lang="en-GB" baseline="-25000" dirty="0"/>
              <a:t>1</a:t>
            </a:r>
            <a:r>
              <a:rPr lang="en-GB" dirty="0"/>
              <a:t>+n</a:t>
            </a:r>
            <a:r>
              <a:rPr lang="en-GB" baseline="-25000" dirty="0"/>
              <a:t>2</a:t>
            </a:r>
            <a:r>
              <a:rPr lang="en-GB" dirty="0"/>
              <a:t>=n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Example 1: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Find nearest </a:t>
            </a:r>
            <a:r>
              <a:rPr lang="en-GB" dirty="0" err="1"/>
              <a:t>centroid</a:t>
            </a:r>
            <a:r>
              <a:rPr lang="en-GB" dirty="0"/>
              <a:t> using </a:t>
            </a:r>
            <a:r>
              <a:rPr lang="en-GB" i="1" dirty="0"/>
              <a:t>Euclidean distance</a:t>
            </a:r>
            <a:endParaRPr lang="en-GB" dirty="0"/>
          </a:p>
          <a:p>
            <a:endParaRPr lang="en-GB" dirty="0"/>
          </a:p>
        </p:txBody>
      </p:sp>
      <p:pic>
        <p:nvPicPr>
          <p:cNvPr id="33794" name="Picture 2" descr="k means clustering iteration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667000"/>
            <a:ext cx="3629025" cy="33909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029200" y="2590800"/>
            <a:ext cx="3674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Dist(A, c1)= </a:t>
            </a:r>
            <a:r>
              <a:rPr lang="en-GB" dirty="0" err="1"/>
              <a:t>sqrt</a:t>
            </a:r>
            <a:r>
              <a:rPr lang="en-GB" dirty="0"/>
              <a:t>((1.5-1)</a:t>
            </a:r>
            <a:r>
              <a:rPr lang="en-GB" baseline="30000" dirty="0"/>
              <a:t>2</a:t>
            </a:r>
            <a:r>
              <a:rPr lang="en-GB" dirty="0"/>
              <a:t>+(1-1)</a:t>
            </a:r>
            <a:r>
              <a:rPr lang="en-GB" baseline="30000" dirty="0"/>
              <a:t>2</a:t>
            </a:r>
            <a:r>
              <a:rPr lang="en-GB" dirty="0"/>
              <a:t>)=0.5</a:t>
            </a:r>
          </a:p>
          <a:p>
            <a:r>
              <a:rPr lang="en-GB" dirty="0"/>
              <a:t>Dist(B, c1)= </a:t>
            </a:r>
            <a:r>
              <a:rPr lang="en-GB" dirty="0" err="1"/>
              <a:t>sqrt</a:t>
            </a:r>
            <a:r>
              <a:rPr lang="en-GB" dirty="0"/>
              <a:t>((1.5-2)</a:t>
            </a:r>
            <a:r>
              <a:rPr lang="en-GB" baseline="30000" dirty="0"/>
              <a:t>2</a:t>
            </a:r>
            <a:r>
              <a:rPr lang="en-GB" dirty="0"/>
              <a:t>+(1-1)</a:t>
            </a:r>
            <a:r>
              <a:rPr lang="en-GB" baseline="30000" dirty="0"/>
              <a:t>2</a:t>
            </a:r>
            <a:r>
              <a:rPr lang="en-GB" dirty="0"/>
              <a:t>)=0.5</a:t>
            </a:r>
          </a:p>
          <a:p>
            <a:r>
              <a:rPr lang="en-GB" dirty="0"/>
              <a:t>Dist(C, c1)= </a:t>
            </a:r>
            <a:r>
              <a:rPr lang="en-GB" dirty="0" err="1"/>
              <a:t>sqrt</a:t>
            </a:r>
            <a:r>
              <a:rPr lang="en-GB" dirty="0"/>
              <a:t>((1.5-4)</a:t>
            </a:r>
            <a:r>
              <a:rPr lang="en-GB" baseline="30000" dirty="0"/>
              <a:t>2</a:t>
            </a:r>
            <a:r>
              <a:rPr lang="en-GB" dirty="0"/>
              <a:t>+(1-3)</a:t>
            </a:r>
            <a:r>
              <a:rPr lang="en-GB" baseline="30000" dirty="0"/>
              <a:t>2</a:t>
            </a:r>
            <a:r>
              <a:rPr lang="en-GB" dirty="0"/>
              <a:t>)=3.2</a:t>
            </a:r>
          </a:p>
          <a:p>
            <a:r>
              <a:rPr lang="en-GB" dirty="0"/>
              <a:t>Dist(D, c1)= </a:t>
            </a:r>
            <a:r>
              <a:rPr lang="en-GB" dirty="0" err="1"/>
              <a:t>sqrt</a:t>
            </a:r>
            <a:r>
              <a:rPr lang="en-GB" dirty="0"/>
              <a:t>((1.5-5)</a:t>
            </a:r>
            <a:r>
              <a:rPr lang="en-GB" baseline="30000" dirty="0"/>
              <a:t>2</a:t>
            </a:r>
            <a:r>
              <a:rPr lang="en-GB" dirty="0"/>
              <a:t>+(1-4)</a:t>
            </a:r>
            <a:r>
              <a:rPr lang="en-GB" baseline="30000" dirty="0"/>
              <a:t>2</a:t>
            </a:r>
            <a:r>
              <a:rPr lang="en-GB" dirty="0"/>
              <a:t>)=4.61</a:t>
            </a:r>
          </a:p>
        </p:txBody>
      </p:sp>
      <p:sp>
        <p:nvSpPr>
          <p:cNvPr id="6" name="Rectangle 5"/>
          <p:cNvSpPr/>
          <p:nvPr/>
        </p:nvSpPr>
        <p:spPr>
          <a:xfrm>
            <a:off x="4953000" y="39624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Dist(A, c2)= </a:t>
            </a:r>
            <a:r>
              <a:rPr lang="en-GB" dirty="0" err="1"/>
              <a:t>sqrt</a:t>
            </a:r>
            <a:r>
              <a:rPr lang="en-GB" dirty="0"/>
              <a:t>((4.5-1)</a:t>
            </a:r>
            <a:r>
              <a:rPr lang="en-GB" baseline="30000" dirty="0"/>
              <a:t>2</a:t>
            </a:r>
            <a:r>
              <a:rPr lang="en-GB" dirty="0"/>
              <a:t>+(3.5-1)</a:t>
            </a:r>
            <a:r>
              <a:rPr lang="en-GB" baseline="30000" dirty="0"/>
              <a:t>2</a:t>
            </a:r>
            <a:r>
              <a:rPr lang="en-GB" dirty="0"/>
              <a:t>)=4.30</a:t>
            </a:r>
          </a:p>
          <a:p>
            <a:r>
              <a:rPr lang="en-GB" dirty="0"/>
              <a:t>Dist(B, c2)= </a:t>
            </a:r>
            <a:r>
              <a:rPr lang="en-GB" dirty="0" err="1"/>
              <a:t>sqrt</a:t>
            </a:r>
            <a:r>
              <a:rPr lang="en-GB" dirty="0"/>
              <a:t>((4.5-2)</a:t>
            </a:r>
            <a:r>
              <a:rPr lang="en-GB" baseline="30000" dirty="0"/>
              <a:t>2</a:t>
            </a:r>
            <a:r>
              <a:rPr lang="en-GB" dirty="0"/>
              <a:t>+(3.5-1)</a:t>
            </a:r>
            <a:r>
              <a:rPr lang="en-GB" baseline="30000" dirty="0"/>
              <a:t>2</a:t>
            </a:r>
            <a:r>
              <a:rPr lang="en-GB" dirty="0"/>
              <a:t>)=3.54</a:t>
            </a:r>
          </a:p>
          <a:p>
            <a:r>
              <a:rPr lang="en-GB" dirty="0"/>
              <a:t>Dist(B, c2)= </a:t>
            </a:r>
            <a:r>
              <a:rPr lang="en-GB" dirty="0" err="1"/>
              <a:t>sqrt</a:t>
            </a:r>
            <a:r>
              <a:rPr lang="en-GB" dirty="0"/>
              <a:t>((4.5-4)</a:t>
            </a:r>
            <a:r>
              <a:rPr lang="en-GB" baseline="30000" dirty="0"/>
              <a:t>2</a:t>
            </a:r>
            <a:r>
              <a:rPr lang="en-GB" dirty="0"/>
              <a:t>+(3.5-3)</a:t>
            </a:r>
            <a:r>
              <a:rPr lang="en-GB" baseline="30000" dirty="0"/>
              <a:t>2</a:t>
            </a:r>
            <a:r>
              <a:rPr lang="en-GB" dirty="0"/>
              <a:t>)=0.71</a:t>
            </a:r>
          </a:p>
          <a:p>
            <a:r>
              <a:rPr lang="en-GB" dirty="0"/>
              <a:t>Dist(B, c2)= </a:t>
            </a:r>
            <a:r>
              <a:rPr lang="en-GB" dirty="0" err="1"/>
              <a:t>sqrt</a:t>
            </a:r>
            <a:r>
              <a:rPr lang="en-GB" dirty="0"/>
              <a:t>((4.5-5)</a:t>
            </a:r>
            <a:r>
              <a:rPr lang="en-GB" baseline="30000" dirty="0"/>
              <a:t>2</a:t>
            </a:r>
            <a:r>
              <a:rPr lang="en-GB" dirty="0"/>
              <a:t>+(3.5-4)</a:t>
            </a:r>
            <a:r>
              <a:rPr lang="en-GB" baseline="30000" dirty="0"/>
              <a:t>2</a:t>
            </a:r>
            <a:r>
              <a:rPr lang="en-GB" dirty="0"/>
              <a:t>)=0.71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10200" y="5486400"/>
            <a:ext cx="1411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CLASS1:  A, B</a:t>
            </a:r>
          </a:p>
          <a:p>
            <a:r>
              <a:rPr lang="en-GB" dirty="0">
                <a:solidFill>
                  <a:srgbClr val="FF0000"/>
                </a:solidFill>
              </a:rPr>
              <a:t>CLASS2:  C, 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" y="6488668"/>
            <a:ext cx="544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*Iteration is completed and optimal solution is obtained.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57400"/>
            <a:ext cx="8172450" cy="363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Initialization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199" y="1600200"/>
            <a:ext cx="6048215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Assignment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0761" y="1600199"/>
            <a:ext cx="5974170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Update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600200"/>
            <a:ext cx="6009063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Assignment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600200"/>
            <a:ext cx="5996914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Update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600200"/>
            <a:ext cx="5984727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Assignment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524000"/>
            <a:ext cx="5964706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Update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524000"/>
            <a:ext cx="5986707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524000"/>
            <a:ext cx="6008012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524000"/>
            <a:ext cx="5990685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Assignment (no change)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600200"/>
            <a:ext cx="6003853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What is Cluster analysis?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1800" dirty="0"/>
              <a:t>“Finding groups of objects such that the objects in a group will be similar (or related) to one another and different from (or unrelated to) the objects in other groups.” [Tan, 2014]</a:t>
            </a:r>
          </a:p>
          <a:p>
            <a:pPr algn="just"/>
            <a:endParaRPr lang="en-GB" sz="1800" dirty="0"/>
          </a:p>
          <a:p>
            <a:pPr algn="just"/>
            <a:r>
              <a:rPr lang="it-IT" sz="1800" dirty="0"/>
              <a:t>No a priori class labels</a:t>
            </a:r>
          </a:p>
          <a:p>
            <a:pPr algn="just"/>
            <a:r>
              <a:rPr lang="en-GB" sz="1800" dirty="0"/>
              <a:t>No knowledge of what is “correct”</a:t>
            </a:r>
          </a:p>
          <a:p>
            <a:pPr algn="just"/>
            <a:r>
              <a:rPr lang="en-GB" sz="1800" dirty="0"/>
              <a:t>Attempt to understand how </a:t>
            </a:r>
            <a:r>
              <a:rPr lang="en-GB" sz="1800" u="sng" dirty="0"/>
              <a:t>different data points are related to each other</a:t>
            </a:r>
          </a:p>
          <a:p>
            <a:pPr algn="just"/>
            <a:r>
              <a:rPr lang="en-GB" sz="1800" dirty="0"/>
              <a:t>Greater similarity in a group, greater difference between groups -&gt; better clustering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Exercise</a:t>
            </a:r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</p:nvPr>
        </p:nvGraphicFramePr>
        <p:xfrm>
          <a:off x="533400" y="2819400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Weight index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pH value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Medicine 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Medicine 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Medicine 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Medicine 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Medicine 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Medicine F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3400" y="1828800"/>
            <a:ext cx="6135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Use K means clustering to cluster the following data. (Use K=2)</a:t>
            </a:r>
          </a:p>
          <a:p>
            <a:r>
              <a:rPr lang="en-GB" dirty="0"/>
              <a:t>Use the same initial </a:t>
            </a:r>
            <a:r>
              <a:rPr lang="en-GB" dirty="0" err="1"/>
              <a:t>centroid</a:t>
            </a:r>
            <a:r>
              <a:rPr lang="en-GB" dirty="0"/>
              <a:t> points from the previous example.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Example 2:</a:t>
            </a:r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2133600"/>
            <a:ext cx="4562475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81200" y="4267200"/>
            <a:ext cx="4267200" cy="1731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304800" y="1295400"/>
            <a:ext cx="8872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Image </a:t>
            </a:r>
            <a:r>
              <a:rPr lang="en-GB" dirty="0" err="1"/>
              <a:t>Binarization</a:t>
            </a:r>
            <a:r>
              <a:rPr lang="en-GB" dirty="0"/>
              <a:t>: which means that we need to cluster pixel values into two clusters, white </a:t>
            </a:r>
          </a:p>
          <a:p>
            <a:r>
              <a:rPr lang="en-GB" dirty="0"/>
              <a:t>as a class 1 and black as class 2.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Limitations of 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7825" y="2127250"/>
            <a:ext cx="8388350" cy="260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3600" dirty="0"/>
              <a:t>K-means with clusters of different sizes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057400"/>
            <a:ext cx="73025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3400" dirty="0"/>
              <a:t>K-means with clusters of different density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057400"/>
            <a:ext cx="706755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3000" dirty="0"/>
              <a:t>K-means with clusters of non-globular shapes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1752600"/>
            <a:ext cx="6788150" cy="376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Initializing 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600200"/>
            <a:ext cx="8062259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E30DB-B30B-4AD2-B810-474F83727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379CE-406D-499B-99F0-FFF8919CF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46786-EFE7-4282-A55F-715884A98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322"/>
            <a:ext cx="9144000" cy="540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924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DC371BC-9677-4DBC-825C-EC07F686D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990600"/>
            <a:ext cx="8915400" cy="478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67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Supervised have access to class-labels </a:t>
            </a:r>
          </a:p>
          <a:p>
            <a:r>
              <a:rPr lang="en-GB" dirty="0"/>
              <a:t>Unsupervised doesn’t </a:t>
            </a:r>
          </a:p>
          <a:p>
            <a:pPr lvl="1"/>
            <a:r>
              <a:rPr lang="en-GB" dirty="0"/>
              <a:t>train a model similar to a supervised model </a:t>
            </a:r>
          </a:p>
          <a:p>
            <a:pPr lvl="1"/>
            <a:r>
              <a:rPr lang="en-GB" dirty="0"/>
              <a:t>need ground truth</a:t>
            </a:r>
          </a:p>
          <a:p>
            <a:r>
              <a:rPr lang="en-GB" dirty="0"/>
              <a:t>Clustering is the partitioning of data into subgroups </a:t>
            </a:r>
          </a:p>
          <a:p>
            <a:pPr lvl="1"/>
            <a:r>
              <a:rPr lang="en-GB" dirty="0"/>
              <a:t>According to e.g. a distance function</a:t>
            </a:r>
          </a:p>
          <a:p>
            <a:r>
              <a:rPr lang="en-GB" dirty="0"/>
              <a:t>Two primary settings:</a:t>
            </a:r>
          </a:p>
          <a:p>
            <a:pPr lvl="1"/>
            <a:r>
              <a:rPr lang="en-GB" dirty="0"/>
              <a:t>Predictive clustering – trying to predict the cluster an instance belongs to </a:t>
            </a:r>
          </a:p>
          <a:p>
            <a:pPr lvl="1"/>
            <a:r>
              <a:rPr lang="en-GB" dirty="0"/>
              <a:t>Descriptive clustering – clustering data to discover how instances are connected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Clustering vs.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52600"/>
            <a:ext cx="78613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925" y="1905000"/>
            <a:ext cx="805815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Hard cluster approaches  </a:t>
            </a:r>
          </a:p>
          <a:p>
            <a:pPr lvl="1"/>
            <a:r>
              <a:rPr lang="en-GB" dirty="0"/>
              <a:t>Instances belong to only one cluster </a:t>
            </a:r>
          </a:p>
          <a:p>
            <a:pPr lvl="1"/>
            <a:r>
              <a:rPr lang="en-GB" dirty="0"/>
              <a:t>Often heuristic, i.e. provides a good enough cluster solution </a:t>
            </a:r>
          </a:p>
          <a:p>
            <a:pPr lvl="1"/>
            <a:r>
              <a:rPr lang="en-GB" dirty="0"/>
              <a:t>Most common approach</a:t>
            </a:r>
          </a:p>
          <a:p>
            <a:r>
              <a:rPr lang="en-GB" dirty="0"/>
              <a:t>Soft cluster approaches </a:t>
            </a:r>
          </a:p>
          <a:p>
            <a:pPr lvl="1"/>
            <a:r>
              <a:rPr lang="en-GB" dirty="0"/>
              <a:t>Instances can belong to several clusters </a:t>
            </a:r>
          </a:p>
          <a:p>
            <a:pPr lvl="1"/>
            <a:r>
              <a:rPr lang="en-GB" dirty="0"/>
              <a:t>Sometimes called Fuzzy cluster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GB" dirty="0"/>
              <a:t>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Clustering can be considered the most important </a:t>
            </a:r>
            <a:r>
              <a:rPr lang="en-GB" i="1" dirty="0"/>
              <a:t>unsupervised learning</a:t>
            </a:r>
            <a:r>
              <a:rPr lang="en-GB" dirty="0"/>
              <a:t> problem</a:t>
            </a:r>
          </a:p>
          <a:p>
            <a:pPr algn="just"/>
            <a:r>
              <a:rPr lang="en-GB" dirty="0"/>
              <a:t>The goal of clustering is to reduce the amount of data by categorizing or grouping similar data items together. </a:t>
            </a:r>
          </a:p>
        </p:txBody>
      </p:sp>
      <p:pic>
        <p:nvPicPr>
          <p:cNvPr id="1026" name="Picture 2" descr="https://home.deib.polimi.it/matteucc/Clustering/tutorial_html/images/clustering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4495800" cy="22479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3119</TotalTime>
  <Words>1619</Words>
  <Application>Microsoft Office PowerPoint</Application>
  <PresentationFormat>On-screen Show (4:3)</PresentationFormat>
  <Paragraphs>229</Paragraphs>
  <Slides>48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arial</vt:lpstr>
      <vt:lpstr>Calibri</vt:lpstr>
      <vt:lpstr>Times New Roman</vt:lpstr>
      <vt:lpstr>Office Theme</vt:lpstr>
      <vt:lpstr>Clustering Methods in Machine Learning</vt:lpstr>
      <vt:lpstr>Outline</vt:lpstr>
      <vt:lpstr>PowerPoint Presentation</vt:lpstr>
      <vt:lpstr>What is Cluster analysis?</vt:lpstr>
      <vt:lpstr>Background</vt:lpstr>
      <vt:lpstr>Clustering vs. classification</vt:lpstr>
      <vt:lpstr>Cont.</vt:lpstr>
      <vt:lpstr>Background</vt:lpstr>
      <vt:lpstr>Clustering</vt:lpstr>
      <vt:lpstr>Clustering</vt:lpstr>
      <vt:lpstr>Applications of cluster analysis</vt:lpstr>
      <vt:lpstr>Applications of cluster analysis</vt:lpstr>
      <vt:lpstr>Descriptive clustering</vt:lpstr>
      <vt:lpstr>Example algorithms</vt:lpstr>
      <vt:lpstr>Two Dimensional Euclidian Distance</vt:lpstr>
      <vt:lpstr>Euclidian distance</vt:lpstr>
      <vt:lpstr>K-means Overview</vt:lpstr>
      <vt:lpstr>How the K-Means Clustering algorithm works?</vt:lpstr>
      <vt:lpstr>The Algorithm </vt:lpstr>
      <vt:lpstr>K-means clustering algorithm</vt:lpstr>
      <vt:lpstr>K-means clustering</vt:lpstr>
      <vt:lpstr>Example 1:</vt:lpstr>
      <vt:lpstr>Example 1:</vt:lpstr>
      <vt:lpstr>Example 1:</vt:lpstr>
      <vt:lpstr>Example 1:</vt:lpstr>
      <vt:lpstr>Example 1:</vt:lpstr>
      <vt:lpstr>Example 1:</vt:lpstr>
      <vt:lpstr>Example 1:</vt:lpstr>
      <vt:lpstr>Example 1:</vt:lpstr>
      <vt:lpstr>Initialization </vt:lpstr>
      <vt:lpstr>Assignment </vt:lpstr>
      <vt:lpstr>Update </vt:lpstr>
      <vt:lpstr>Assignment </vt:lpstr>
      <vt:lpstr>Update </vt:lpstr>
      <vt:lpstr>Assignment </vt:lpstr>
      <vt:lpstr>Update </vt:lpstr>
      <vt:lpstr>Assignment</vt:lpstr>
      <vt:lpstr>Update</vt:lpstr>
      <vt:lpstr>Assignment (no change)</vt:lpstr>
      <vt:lpstr>Exercise</vt:lpstr>
      <vt:lpstr>Example 2:</vt:lpstr>
      <vt:lpstr>Limitations of K-means</vt:lpstr>
      <vt:lpstr>K-means with clusters of different sizes </vt:lpstr>
      <vt:lpstr>K-means with clusters of different density </vt:lpstr>
      <vt:lpstr>K-means with clusters of non-globular shapes</vt:lpstr>
      <vt:lpstr>Initializing K-means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Methods in Machine Learning</dc:title>
  <dc:creator>Umut Tosun</dc:creator>
  <cp:lastModifiedBy>UMUT TOSUN</cp:lastModifiedBy>
  <cp:revision>364</cp:revision>
  <dcterms:created xsi:type="dcterms:W3CDTF">2006-08-16T00:00:00Z</dcterms:created>
  <dcterms:modified xsi:type="dcterms:W3CDTF">2022-10-30T16:56:51Z</dcterms:modified>
</cp:coreProperties>
</file>